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3"/>
  </p:notesMasterIdLst>
  <p:sldIdLst>
    <p:sldId id="256" r:id="rId2"/>
    <p:sldId id="310" r:id="rId3"/>
    <p:sldId id="308" r:id="rId4"/>
    <p:sldId id="307" r:id="rId5"/>
    <p:sldId id="306" r:id="rId6"/>
    <p:sldId id="313" r:id="rId7"/>
    <p:sldId id="312" r:id="rId8"/>
    <p:sldId id="311" r:id="rId9"/>
    <p:sldId id="305" r:id="rId10"/>
    <p:sldId id="316" r:id="rId11"/>
    <p:sldId id="317" r:id="rId12"/>
    <p:sldId id="319" r:id="rId13"/>
    <p:sldId id="318" r:id="rId14"/>
    <p:sldId id="320" r:id="rId15"/>
    <p:sldId id="325" r:id="rId16"/>
    <p:sldId id="324" r:id="rId17"/>
    <p:sldId id="323" r:id="rId18"/>
    <p:sldId id="322" r:id="rId19"/>
    <p:sldId id="321" r:id="rId20"/>
    <p:sldId id="330" r:id="rId21"/>
    <p:sldId id="328" r:id="rId22"/>
    <p:sldId id="329" r:id="rId23"/>
    <p:sldId id="326" r:id="rId24"/>
    <p:sldId id="332" r:id="rId25"/>
    <p:sldId id="331" r:id="rId26"/>
    <p:sldId id="327" r:id="rId27"/>
    <p:sldId id="333" r:id="rId28"/>
    <p:sldId id="334" r:id="rId29"/>
    <p:sldId id="335" r:id="rId30"/>
    <p:sldId id="336" r:id="rId31"/>
    <p:sldId id="309" r:id="rId32"/>
    <p:sldId id="269" r:id="rId33"/>
    <p:sldId id="270" r:id="rId34"/>
    <p:sldId id="271" r:id="rId35"/>
    <p:sldId id="272" r:id="rId36"/>
    <p:sldId id="273" r:id="rId37"/>
    <p:sldId id="274" r:id="rId38"/>
    <p:sldId id="261" r:id="rId39"/>
    <p:sldId id="259" r:id="rId40"/>
    <p:sldId id="292" r:id="rId41"/>
    <p:sldId id="257" r:id="rId42"/>
    <p:sldId id="338" r:id="rId43"/>
    <p:sldId id="337" r:id="rId44"/>
    <p:sldId id="342" r:id="rId45"/>
    <p:sldId id="341" r:id="rId46"/>
    <p:sldId id="340" r:id="rId47"/>
    <p:sldId id="339" r:id="rId48"/>
    <p:sldId id="291" r:id="rId49"/>
    <p:sldId id="263" r:id="rId50"/>
    <p:sldId id="293" r:id="rId51"/>
    <p:sldId id="288" r:id="rId52"/>
    <p:sldId id="296" r:id="rId53"/>
    <p:sldId id="343" r:id="rId54"/>
    <p:sldId id="344" r:id="rId55"/>
    <p:sldId id="345" r:id="rId56"/>
    <p:sldId id="260" r:id="rId57"/>
    <p:sldId id="258" r:id="rId58"/>
    <p:sldId id="262" r:id="rId59"/>
    <p:sldId id="267" r:id="rId60"/>
    <p:sldId id="264" r:id="rId61"/>
    <p:sldId id="294" r:id="rId62"/>
    <p:sldId id="265" r:id="rId63"/>
    <p:sldId id="268" r:id="rId64"/>
    <p:sldId id="266" r:id="rId65"/>
    <p:sldId id="356" r:id="rId66"/>
    <p:sldId id="355" r:id="rId67"/>
    <p:sldId id="354" r:id="rId68"/>
    <p:sldId id="352" r:id="rId69"/>
    <p:sldId id="357" r:id="rId70"/>
    <p:sldId id="358" r:id="rId71"/>
    <p:sldId id="297" r:id="rId7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09" autoAdjust="0"/>
    <p:restoredTop sz="94665"/>
  </p:normalViewPr>
  <p:slideViewPr>
    <p:cSldViewPr snapToGrid="0" snapToObjects="1">
      <p:cViewPr>
        <p:scale>
          <a:sx n="120" d="100"/>
          <a:sy n="120" d="100"/>
        </p:scale>
        <p:origin x="1304" y="10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presProps" Target="presProps.xml"/><Relationship Id="rId75" Type="http://schemas.openxmlformats.org/officeDocument/2006/relationships/viewProps" Target="viewProps.xml"/><Relationship Id="rId76" Type="http://schemas.openxmlformats.org/officeDocument/2006/relationships/theme" Target="theme/theme1.xml"/><Relationship Id="rId77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10.png>
</file>

<file path=ppt/media/image2.gif>
</file>

<file path=ppt/media/image3.gif>
</file>

<file path=ppt/media/image30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E571F6-2D7C-FE43-A771-DABBE614C03B}" type="datetimeFigureOut">
              <a:rPr lang="en-US" smtClean="0"/>
              <a:t>5/21/17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BE15D-C365-6F44-846A-5592D1C50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491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49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BE15D-C365-6F44-846A-5592D1C50133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49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59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88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0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95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97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305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16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0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0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42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00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AB512-F0B6-0444-BB17-9F0C8E682363}" type="datetimeFigureOut">
              <a:rPr lang="en-US" smtClean="0"/>
              <a:t>5/21/17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54B11-22D0-DD4E-ACB1-3890873BD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351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gif"/><Relationship Id="rId3" Type="http://schemas.openxmlformats.org/officeDocument/2006/relationships/image" Target="../media/image4.gi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5.emf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Relationship Id="rId3" Type="http://schemas.openxmlformats.org/officeDocument/2006/relationships/image" Target="../media/image12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1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5.emf"/><Relationship Id="rId5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Relationship Id="rId3" Type="http://schemas.openxmlformats.org/officeDocument/2006/relationships/image" Target="../media/image13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gi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common neural basis for </a:t>
            </a:r>
            <a:br>
              <a:rPr lang="en-US" dirty="0" smtClean="0"/>
            </a:br>
            <a:r>
              <a:rPr lang="en-US" dirty="0" smtClean="0"/>
              <a:t>contrast and motion coherence discrimination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91550" y="5333905"/>
            <a:ext cx="3384929" cy="1333477"/>
          </a:xfrm>
        </p:spPr>
        <p:txBody>
          <a:bodyPr/>
          <a:lstStyle/>
          <a:p>
            <a:r>
              <a:rPr lang="en-US" dirty="0" smtClean="0"/>
              <a:t>Dan </a:t>
            </a:r>
            <a:r>
              <a:rPr lang="en-US" dirty="0" err="1" smtClean="0"/>
              <a:t>Birman</a:t>
            </a:r>
            <a:endParaRPr lang="en-US" dirty="0" smtClean="0"/>
          </a:p>
          <a:p>
            <a:r>
              <a:rPr lang="en-US" dirty="0" err="1" smtClean="0"/>
              <a:t>Frisem</a:t>
            </a:r>
            <a:r>
              <a:rPr lang="en-US" dirty="0" smtClean="0"/>
              <a:t> 2017-06-26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282826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8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pic>
        <p:nvPicPr>
          <p:cNvPr id="11" name="Picture 1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256" y="4192772"/>
            <a:ext cx="2804158" cy="1286540"/>
          </a:xfrm>
          <a:prstGeom prst="rect">
            <a:avLst/>
          </a:prstGeom>
        </p:spPr>
      </p:pic>
      <p:pic>
        <p:nvPicPr>
          <p:cNvPr id="15" name="Picture 1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428" y="1408813"/>
            <a:ext cx="2804158" cy="1286540"/>
          </a:xfrm>
          <a:prstGeom prst="rect">
            <a:avLst/>
          </a:prstGeom>
        </p:spPr>
      </p:pic>
      <p:pic>
        <p:nvPicPr>
          <p:cNvPr id="16" name="Picture 15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618" y="5569689"/>
            <a:ext cx="2804158" cy="1286540"/>
          </a:xfrm>
          <a:prstGeom prst="rect">
            <a:avLst/>
          </a:prstGeom>
        </p:spPr>
      </p:pic>
      <p:pic>
        <p:nvPicPr>
          <p:cNvPr id="17" name="Picture 16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293" y="122273"/>
            <a:ext cx="2804158" cy="1286540"/>
          </a:xfrm>
          <a:prstGeom prst="rect">
            <a:avLst/>
          </a:prstGeom>
        </p:spPr>
      </p:pic>
      <p:sp>
        <p:nvSpPr>
          <p:cNvPr id="158" name="Oval 157"/>
          <p:cNvSpPr/>
          <p:nvPr/>
        </p:nvSpPr>
        <p:spPr>
          <a:xfrm>
            <a:off x="1903224" y="2408275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9" name="Straight Connector 158"/>
          <p:cNvCxnSpPr>
            <a:stCxn id="159" idx="0"/>
          </p:cNvCxnSpPr>
          <p:nvPr/>
        </p:nvCxnSpPr>
        <p:spPr>
          <a:xfrm>
            <a:off x="2424220" y="2408275"/>
            <a:ext cx="3221665" cy="95161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159" idx="4"/>
          </p:cNvCxnSpPr>
          <p:nvPr/>
        </p:nvCxnSpPr>
        <p:spPr>
          <a:xfrm flipV="1">
            <a:off x="2424220" y="3359889"/>
            <a:ext cx="3236221" cy="9037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Oval 163"/>
          <p:cNvSpPr/>
          <p:nvPr/>
        </p:nvSpPr>
        <p:spPr>
          <a:xfrm>
            <a:off x="1750467" y="2323513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2118705" y="2785730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1580480" y="2884082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2201461" y="2400228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9" name="Straight Connector 168"/>
          <p:cNvCxnSpPr>
            <a:stCxn id="164" idx="0"/>
          </p:cNvCxnSpPr>
          <p:nvPr/>
        </p:nvCxnSpPr>
        <p:spPr>
          <a:xfrm flipV="1">
            <a:off x="2271463" y="727006"/>
            <a:ext cx="3371749" cy="1596507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endCxn id="164" idx="4"/>
          </p:cNvCxnSpPr>
          <p:nvPr/>
        </p:nvCxnSpPr>
        <p:spPr>
          <a:xfrm flipH="1">
            <a:off x="2271463" y="737040"/>
            <a:ext cx="3371749" cy="2628464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>
            <a:stCxn id="167" idx="0"/>
          </p:cNvCxnSpPr>
          <p:nvPr/>
        </p:nvCxnSpPr>
        <p:spPr>
          <a:xfrm flipV="1">
            <a:off x="2722457" y="2022773"/>
            <a:ext cx="1938844" cy="377455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>
            <a:endCxn id="167" idx="4"/>
          </p:cNvCxnSpPr>
          <p:nvPr/>
        </p:nvCxnSpPr>
        <p:spPr>
          <a:xfrm flipH="1">
            <a:off x="2722457" y="2030820"/>
            <a:ext cx="1952670" cy="141139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>
            <a:stCxn id="165" idx="0"/>
          </p:cNvCxnSpPr>
          <p:nvPr/>
        </p:nvCxnSpPr>
        <p:spPr>
          <a:xfrm>
            <a:off x="2639701" y="2785730"/>
            <a:ext cx="2562264" cy="196702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endCxn id="165" idx="4"/>
          </p:cNvCxnSpPr>
          <p:nvPr/>
        </p:nvCxnSpPr>
        <p:spPr>
          <a:xfrm flipH="1" flipV="1">
            <a:off x="2639701" y="3827721"/>
            <a:ext cx="2599474" cy="914249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>
            <a:stCxn id="166" idx="7"/>
          </p:cNvCxnSpPr>
          <p:nvPr/>
        </p:nvCxnSpPr>
        <p:spPr>
          <a:xfrm>
            <a:off x="2469875" y="3036678"/>
            <a:ext cx="3173337" cy="3176281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>
            <a:stCxn id="166" idx="3"/>
          </p:cNvCxnSpPr>
          <p:nvPr/>
        </p:nvCxnSpPr>
        <p:spPr>
          <a:xfrm>
            <a:off x="1733076" y="3773477"/>
            <a:ext cx="3927365" cy="243948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TextBox 184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83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pic>
        <p:nvPicPr>
          <p:cNvPr id="11" name="Picture 10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256" y="4192772"/>
            <a:ext cx="2804158" cy="1286540"/>
          </a:xfrm>
          <a:prstGeom prst="rect">
            <a:avLst/>
          </a:prstGeom>
        </p:spPr>
      </p:pic>
      <p:pic>
        <p:nvPicPr>
          <p:cNvPr id="15" name="Picture 1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428" y="1408813"/>
            <a:ext cx="2804158" cy="1286540"/>
          </a:xfrm>
          <a:prstGeom prst="rect">
            <a:avLst/>
          </a:prstGeom>
        </p:spPr>
      </p:pic>
      <p:pic>
        <p:nvPicPr>
          <p:cNvPr id="16" name="Picture 15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618" y="5569689"/>
            <a:ext cx="2804158" cy="1286540"/>
          </a:xfrm>
          <a:prstGeom prst="rect">
            <a:avLst/>
          </a:prstGeom>
        </p:spPr>
      </p:pic>
      <p:pic>
        <p:nvPicPr>
          <p:cNvPr id="17" name="Picture 16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293" y="122273"/>
            <a:ext cx="2804158" cy="1286540"/>
          </a:xfrm>
          <a:prstGeom prst="rect">
            <a:avLst/>
          </a:prstGeom>
        </p:spPr>
      </p:pic>
      <p:sp>
        <p:nvSpPr>
          <p:cNvPr id="158" name="Oval 157"/>
          <p:cNvSpPr/>
          <p:nvPr/>
        </p:nvSpPr>
        <p:spPr>
          <a:xfrm>
            <a:off x="1903224" y="2408275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/>
        </p:nvSpPr>
        <p:spPr>
          <a:xfrm>
            <a:off x="1750467" y="2323513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2118705" y="2785730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1580480" y="2884082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2201461" y="2400228"/>
            <a:ext cx="1041991" cy="104199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TextBox 184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34" idx="1"/>
            </p:cNvCxnSpPr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Oval 2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87735" y="153011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Population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4.07407E-6 L 0.08438 0.1768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19" y="88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0.01875 0.3474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8" y="1736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2.59259E-6 L 0.03611 -0.1888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06" y="-944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96296E-6 L 0.00834 -0.3333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7" y="-1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64" grpId="0" animBg="1"/>
      <p:bldP spid="165" grpId="0" animBg="1"/>
      <p:bldP spid="166" grpId="0" animBg="1"/>
      <p:bldP spid="167" grpId="0" animBg="1"/>
      <p:bldP spid="3" grpId="0" animBg="1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331" y="2001168"/>
            <a:ext cx="4957983" cy="390939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val 29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0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331" y="2001168"/>
            <a:ext cx="4957983" cy="390939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val 29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226680" y="122414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36823" y="292927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783492" y="134240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43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9331" y="2001168"/>
            <a:ext cx="4957983" cy="390939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226681" y="1261460"/>
            <a:ext cx="3714923" cy="3905963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Oval 29"/>
          <p:cNvSpPr/>
          <p:nvPr/>
        </p:nvSpPr>
        <p:spPr>
          <a:xfrm>
            <a:off x="1580480" y="2294461"/>
            <a:ext cx="1709198" cy="1709198"/>
          </a:xfrm>
          <a:prstGeom prst="ellipse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226680" y="122414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136823" y="292927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~ 2.5 mm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783492" y="1342407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~ 2.5 mm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6048739" y="5392090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Millions of neurons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73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6634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28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0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60223" y="5225905"/>
            <a:ext cx="3631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coherence?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1543272" y="5736266"/>
            <a:ext cx="20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Rees and Koch 2000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40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38320" y="1012336"/>
            <a:ext cx="3274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contrast?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1569690" y="1432025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Boynton et al. 1999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760223" y="5225905"/>
            <a:ext cx="3631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Representation of coherence?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1543272" y="5736266"/>
            <a:ext cx="2064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Rees and Koch 2000</a:t>
            </a:r>
            <a:endParaRPr lang="en-US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3048000" y="0"/>
            <a:ext cx="12192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04800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4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72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830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5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neuron-black-and-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97" y="5230892"/>
            <a:ext cx="1513024" cy="69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892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neuron-black-and-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97" y="5230892"/>
            <a:ext cx="1513024" cy="694171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2349795" y="6098394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626241" y="6289780"/>
            <a:ext cx="1194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Coherence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252" y="4336760"/>
            <a:ext cx="2768600" cy="2286000"/>
          </a:xfrm>
          <a:prstGeom prst="rect">
            <a:avLst/>
          </a:prstGeom>
        </p:spPr>
      </p:pic>
      <p:pic>
        <p:nvPicPr>
          <p:cNvPr id="31" name="Picture 30" descr="neuron-black-and-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830" y="971931"/>
            <a:ext cx="1513024" cy="69417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425" y="302619"/>
            <a:ext cx="2463193" cy="2257109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360428" y="1839433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36874" y="2030819"/>
            <a:ext cx="976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Contrast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371060" y="595423"/>
            <a:ext cx="1733107" cy="10706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neuron-black-and-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97" y="5230892"/>
            <a:ext cx="1513024" cy="694171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2349795" y="6098394"/>
            <a:ext cx="175437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626241" y="6289780"/>
            <a:ext cx="1194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Coherence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2381694" y="5291879"/>
            <a:ext cx="1626781" cy="633184"/>
          </a:xfrm>
          <a:custGeom>
            <a:avLst/>
            <a:gdLst>
              <a:gd name="connsiteX0" fmla="*/ 0 w 1626781"/>
              <a:gd name="connsiteY0" fmla="*/ 606061 h 633184"/>
              <a:gd name="connsiteX1" fmla="*/ 446567 w 1626781"/>
              <a:gd name="connsiteY1" fmla="*/ 478471 h 633184"/>
              <a:gd name="connsiteX2" fmla="*/ 744279 w 1626781"/>
              <a:gd name="connsiteY2" fmla="*/ 6 h 633184"/>
              <a:gd name="connsiteX3" fmla="*/ 1031358 w 1626781"/>
              <a:gd name="connsiteY3" fmla="*/ 467838 h 633184"/>
              <a:gd name="connsiteX4" fmla="*/ 1626781 w 1626781"/>
              <a:gd name="connsiteY4" fmla="*/ 606061 h 633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6781" h="633184">
                <a:moveTo>
                  <a:pt x="0" y="606061"/>
                </a:moveTo>
                <a:cubicBezTo>
                  <a:pt x="161260" y="592770"/>
                  <a:pt x="322520" y="579480"/>
                  <a:pt x="446567" y="478471"/>
                </a:cubicBezTo>
                <a:cubicBezTo>
                  <a:pt x="570614" y="377462"/>
                  <a:pt x="646814" y="1778"/>
                  <a:pt x="744279" y="6"/>
                </a:cubicBezTo>
                <a:cubicBezTo>
                  <a:pt x="841744" y="-1766"/>
                  <a:pt x="884274" y="366829"/>
                  <a:pt x="1031358" y="467838"/>
                </a:cubicBezTo>
                <a:cubicBezTo>
                  <a:pt x="1178442" y="568847"/>
                  <a:pt x="1477925" y="687577"/>
                  <a:pt x="1626781" y="606061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6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95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1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/>
              <a:t>Prediction and comparison to a behavioral measure of visibility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39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co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250950"/>
            <a:ext cx="55245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6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0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6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304999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71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4849351" y="3167133"/>
            <a:ext cx="544352" cy="5443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777141" y="3150638"/>
            <a:ext cx="544352" cy="5443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41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849351" y="3167133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900000">
            <a:off x="3684852" y="3134142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288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849351" y="3167133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5983987">
            <a:off x="3684852" y="3134142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1343135">
            <a:off x="5049090" y="4754641"/>
            <a:ext cx="544352" cy="1204172"/>
            <a:chOff x="3760647" y="3167133"/>
            <a:chExt cx="544352" cy="1204172"/>
          </a:xfrm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2409733">
            <a:off x="4425853" y="1653488"/>
            <a:ext cx="544352" cy="1204172"/>
            <a:chOff x="3760647" y="3167133"/>
            <a:chExt cx="544352" cy="1204172"/>
          </a:xfrm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4380594">
            <a:off x="2303286" y="1985270"/>
            <a:ext cx="544352" cy="1204172"/>
            <a:chOff x="3760647" y="3167133"/>
            <a:chExt cx="544352" cy="1204172"/>
          </a:xfrm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9398497">
            <a:off x="6740239" y="2421913"/>
            <a:ext cx="544352" cy="1204172"/>
            <a:chOff x="3760647" y="3167133"/>
            <a:chExt cx="544352" cy="1204172"/>
          </a:xfrm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21265294">
            <a:off x="2318229" y="5018568"/>
            <a:ext cx="544352" cy="1204172"/>
            <a:chOff x="3760647" y="3167133"/>
            <a:chExt cx="544352" cy="1204172"/>
          </a:xfrm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4041235">
            <a:off x="1082712" y="723783"/>
            <a:ext cx="544352" cy="1204172"/>
            <a:chOff x="3760647" y="3167133"/>
            <a:chExt cx="544352" cy="1204172"/>
          </a:xfrm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20140212">
            <a:off x="6336449" y="738460"/>
            <a:ext cx="544352" cy="1204172"/>
            <a:chOff x="3760647" y="3167133"/>
            <a:chExt cx="544352" cy="1204172"/>
          </a:xfrm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9331414">
            <a:off x="7577706" y="5350890"/>
            <a:ext cx="544352" cy="1204172"/>
            <a:chOff x="3760647" y="3167133"/>
            <a:chExt cx="544352" cy="1204172"/>
          </a:xfrm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2545985">
            <a:off x="3562256" y="4926081"/>
            <a:ext cx="890648" cy="890648"/>
            <a:chOff x="4849351" y="2820837"/>
            <a:chExt cx="890648" cy="890648"/>
          </a:xfrm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0800000">
            <a:off x="1328298" y="3872475"/>
            <a:ext cx="890648" cy="890648"/>
            <a:chOff x="4849351" y="2820837"/>
            <a:chExt cx="890648" cy="890648"/>
          </a:xfrm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8872753">
            <a:off x="2793998" y="673853"/>
            <a:ext cx="890648" cy="890648"/>
            <a:chOff x="4849351" y="2820837"/>
            <a:chExt cx="890648" cy="890648"/>
          </a:xfrm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5400000">
            <a:off x="5073306" y="673853"/>
            <a:ext cx="890648" cy="890648"/>
            <a:chOff x="4849351" y="2820837"/>
            <a:chExt cx="890648" cy="890648"/>
          </a:xfrm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4214751">
            <a:off x="6626403" y="4343538"/>
            <a:ext cx="890648" cy="890648"/>
            <a:chOff x="4849351" y="2820837"/>
            <a:chExt cx="890648" cy="890648"/>
          </a:xfrm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0423885">
            <a:off x="7700838" y="1490016"/>
            <a:ext cx="890648" cy="890648"/>
            <a:chOff x="4849351" y="2820837"/>
            <a:chExt cx="890648" cy="890648"/>
          </a:xfrm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73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13500000">
            <a:off x="4849351" y="3167133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5400000">
            <a:off x="3684852" y="3134142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5049090" y="4754641"/>
            <a:ext cx="544352" cy="1204172"/>
            <a:chOff x="3760647" y="3167133"/>
            <a:chExt cx="544352" cy="1204172"/>
          </a:xfrm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5400000">
            <a:off x="4425853" y="1653488"/>
            <a:ext cx="544352" cy="1204172"/>
            <a:chOff x="3760647" y="3167133"/>
            <a:chExt cx="544352" cy="1204172"/>
          </a:xfrm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2303286" y="1985270"/>
            <a:ext cx="544352" cy="1204172"/>
            <a:chOff x="3760647" y="3167133"/>
            <a:chExt cx="544352" cy="1204172"/>
          </a:xfrm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5400000">
            <a:off x="6740239" y="2421913"/>
            <a:ext cx="544352" cy="1204172"/>
            <a:chOff x="3760647" y="3167133"/>
            <a:chExt cx="544352" cy="1204172"/>
          </a:xfrm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5400000">
            <a:off x="2318229" y="5018568"/>
            <a:ext cx="544352" cy="1204172"/>
            <a:chOff x="3760647" y="3167133"/>
            <a:chExt cx="544352" cy="1204172"/>
          </a:xfrm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5400000">
            <a:off x="1082712" y="723783"/>
            <a:ext cx="544352" cy="1204172"/>
            <a:chOff x="3760647" y="3167133"/>
            <a:chExt cx="544352" cy="1204172"/>
          </a:xfrm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5400000">
            <a:off x="6336449" y="738460"/>
            <a:ext cx="544352" cy="1204172"/>
            <a:chOff x="3760647" y="3167133"/>
            <a:chExt cx="544352" cy="1204172"/>
          </a:xfrm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5400000">
            <a:off x="7577706" y="5350890"/>
            <a:ext cx="544352" cy="1204172"/>
            <a:chOff x="3760647" y="3167133"/>
            <a:chExt cx="544352" cy="1204172"/>
          </a:xfrm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3500000">
            <a:off x="3562256" y="4926081"/>
            <a:ext cx="890648" cy="890648"/>
            <a:chOff x="4849351" y="2820837"/>
            <a:chExt cx="890648" cy="890648"/>
          </a:xfrm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3500000">
            <a:off x="1328298" y="3872475"/>
            <a:ext cx="890648" cy="890648"/>
            <a:chOff x="4849351" y="2820837"/>
            <a:chExt cx="890648" cy="890648"/>
          </a:xfrm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3500000">
            <a:off x="2793998" y="673853"/>
            <a:ext cx="890648" cy="890648"/>
            <a:chOff x="4849351" y="2820837"/>
            <a:chExt cx="890648" cy="890648"/>
          </a:xfrm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13500000">
            <a:off x="5073306" y="673853"/>
            <a:ext cx="890648" cy="890648"/>
            <a:chOff x="4849351" y="2820837"/>
            <a:chExt cx="890648" cy="890648"/>
          </a:xfrm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13500000">
            <a:off x="6626403" y="4343538"/>
            <a:ext cx="890648" cy="890648"/>
            <a:chOff x="4849351" y="2820837"/>
            <a:chExt cx="890648" cy="890648"/>
          </a:xfrm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3500000">
            <a:off x="7700838" y="1490016"/>
            <a:ext cx="890648" cy="890648"/>
            <a:chOff x="4849351" y="2820837"/>
            <a:chExt cx="890648" cy="890648"/>
          </a:xfrm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498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13500000">
            <a:off x="4849351" y="3167133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5400000">
            <a:off x="3684852" y="3134142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5049090" y="4754641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5400000">
            <a:off x="4425853" y="1653488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2303286" y="1985270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5400000">
            <a:off x="6740239" y="2421913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5400000">
            <a:off x="2318229" y="5018568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5400000">
            <a:off x="1082712" y="723783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5400000">
            <a:off x="6336449" y="738460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5400000">
            <a:off x="7577706" y="5350890"/>
            <a:ext cx="544352" cy="1204172"/>
            <a:chOff x="3760647" y="3167133"/>
            <a:chExt cx="544352" cy="1204172"/>
          </a:xfrm>
          <a:solidFill>
            <a:schemeClr val="bg1">
              <a:lumMod val="65000"/>
            </a:schemeClr>
          </a:solidFill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grpFill/>
            <a:ln>
              <a:solidFill>
                <a:schemeClr val="bg1">
                  <a:lumMod val="6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3500000">
            <a:off x="3562256" y="4926081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3500000">
            <a:off x="1328298" y="3872475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3500000">
            <a:off x="2793998" y="673853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13500000">
            <a:off x="5073306" y="673853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13500000">
            <a:off x="6626403" y="4343538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3500000">
            <a:off x="7700838" y="1490016"/>
            <a:ext cx="890648" cy="890648"/>
            <a:chOff x="4849351" y="2820837"/>
            <a:chExt cx="890648" cy="890648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grpFill/>
            <a:ln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8385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MRIMethod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738" y="21265"/>
            <a:ext cx="14786593" cy="742630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1534" y="4287322"/>
            <a:ext cx="553709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11 observers, asynchronous </a:t>
            </a:r>
            <a:r>
              <a:rPr lang="en-US" sz="2400" dirty="0" smtClean="0"/>
              <a:t>task at fixation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800+ trials (20 per experimental condition)</a:t>
            </a:r>
          </a:p>
          <a:p>
            <a:endParaRPr lang="en-US" sz="2400" dirty="0"/>
          </a:p>
          <a:p>
            <a:r>
              <a:rPr lang="en-US" sz="2400" dirty="0" smtClean="0"/>
              <a:t>1 </a:t>
            </a:r>
            <a:r>
              <a:rPr lang="en-US" sz="2400" dirty="0" err="1" smtClean="0"/>
              <a:t>hr</a:t>
            </a:r>
            <a:r>
              <a:rPr lang="en-US" sz="2400" dirty="0" smtClean="0"/>
              <a:t> </a:t>
            </a:r>
            <a:r>
              <a:rPr lang="en-US" sz="2400" dirty="0" err="1" smtClean="0"/>
              <a:t>retinotopy</a:t>
            </a:r>
            <a:endParaRPr lang="en-US" sz="2400" dirty="0"/>
          </a:p>
          <a:p>
            <a:r>
              <a:rPr lang="en-US" sz="2400" dirty="0" smtClean="0"/>
              <a:t>4 x 2 </a:t>
            </a:r>
            <a:r>
              <a:rPr lang="en-US" sz="2400" dirty="0" err="1" smtClean="0"/>
              <a:t>hr</a:t>
            </a:r>
            <a:r>
              <a:rPr lang="en-US" sz="2400" dirty="0" smtClean="0"/>
              <a:t> scanning sessions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305842" y="167115"/>
            <a:ext cx="4066701" cy="5180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92732" y="167115"/>
            <a:ext cx="5062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Cortical measurements: task at fixation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0054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402" y="0"/>
            <a:ext cx="5459598" cy="4122106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3338231"/>
            <a:ext cx="5014252" cy="33053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18768" y="229170"/>
            <a:ext cx="24034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Area </a:t>
            </a:r>
            <a:r>
              <a:rPr lang="en-US" sz="5400" dirty="0" smtClean="0">
                <a:solidFill>
                  <a:schemeClr val="accent6"/>
                </a:solidFill>
              </a:rPr>
              <a:t>V1</a:t>
            </a:r>
            <a:endParaRPr lang="en-US" sz="5400" dirty="0">
              <a:solidFill>
                <a:schemeClr val="accent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55981" y="5720229"/>
            <a:ext cx="2589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Area </a:t>
            </a:r>
            <a:r>
              <a:rPr lang="en-US" sz="5400" dirty="0" smtClean="0">
                <a:solidFill>
                  <a:schemeClr val="accent4"/>
                </a:solidFill>
              </a:rPr>
              <a:t>MT</a:t>
            </a:r>
            <a:endParaRPr lang="en-US" sz="54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09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250950"/>
            <a:ext cx="5524500" cy="43561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45167" y="79583"/>
            <a:ext cx="3965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Contrast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1244600"/>
            <a:ext cx="55245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55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6" y="5431251"/>
            <a:ext cx="1839095" cy="12123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824" y="2293922"/>
            <a:ext cx="77023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Within-subject </a:t>
            </a:r>
            <a:r>
              <a:rPr lang="en-US" sz="2400" dirty="0" smtClean="0"/>
              <a:t>analysis: display average across subjects</a:t>
            </a:r>
            <a:endParaRPr lang="en-US" sz="2400" dirty="0" smtClean="0"/>
          </a:p>
          <a:p>
            <a:pPr algn="ctr"/>
            <a:endParaRPr lang="en-US" sz="2400" dirty="0"/>
          </a:p>
          <a:p>
            <a:pPr algn="ctr"/>
            <a:r>
              <a:rPr lang="en-US" sz="2400" dirty="0" err="1" smtClean="0"/>
              <a:t>Timecourses</a:t>
            </a:r>
            <a:r>
              <a:rPr lang="en-US" sz="2400" dirty="0" smtClean="0"/>
              <a:t> were averaged across ROIs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Deconvolution (GLM/finite impulse response) </a:t>
            </a:r>
            <a:r>
              <a:rPr lang="en-US" sz="2400" dirty="0" smtClean="0"/>
              <a:t>used to obtain </a:t>
            </a:r>
            <a:r>
              <a:rPr lang="en-US" sz="2400" dirty="0" smtClean="0"/>
              <a:t>separated per-condition </a:t>
            </a:r>
            <a:r>
              <a:rPr lang="en-US" sz="2400" dirty="0" smtClean="0"/>
              <a:t>measurements</a:t>
            </a:r>
            <a:endParaRPr lang="en-US" sz="2400" dirty="0"/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6118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236103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466935"/>
            <a:ext cx="4318000" cy="32512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616149" y="-2870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6" name="Picture 15" descr="V1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1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406225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466935"/>
            <a:ext cx="4318000" cy="3251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30" y="3536177"/>
            <a:ext cx="4318000" cy="3251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82407" y="3406225"/>
            <a:ext cx="2118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Stimulus length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5" name="Picture 14" descr="V1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48" y="0"/>
            <a:ext cx="1992052" cy="150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73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id_plot_V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008" y="868999"/>
            <a:ext cx="6516510" cy="5826527"/>
          </a:xfrm>
          <a:prstGeom prst="rect">
            <a:avLst/>
          </a:prstGeom>
        </p:spPr>
      </p:pic>
      <p:pic>
        <p:nvPicPr>
          <p:cNvPr id="4" name="Picture 3" descr="V1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26" y="0"/>
            <a:ext cx="1549373" cy="11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9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9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6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406225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466935"/>
            <a:ext cx="4318000" cy="32512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89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914020" y="3406225"/>
            <a:ext cx="152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/>
                </a:solidFill>
              </a:rPr>
              <a:t>Coherence</a:t>
            </a:r>
            <a:endParaRPr lang="en-US" sz="2400" dirty="0">
              <a:solidFill>
                <a:schemeClr val="accent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428" y="3466935"/>
            <a:ext cx="4318000" cy="3251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30" y="3536177"/>
            <a:ext cx="4318000" cy="3251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82407" y="3406225"/>
            <a:ext cx="2118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Stimulus length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1421470" y="77625"/>
            <a:ext cx="1239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/>
                </a:solidFill>
              </a:rPr>
              <a:t>Contrast</a:t>
            </a:r>
            <a:endParaRPr lang="en-US" sz="2400" dirty="0">
              <a:solidFill>
                <a:schemeClr val="accent6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6" y="63898"/>
            <a:ext cx="4318000" cy="3251200"/>
          </a:xfrm>
          <a:prstGeom prst="rect">
            <a:avLst/>
          </a:prstGeom>
        </p:spPr>
      </p:pic>
      <p:pic>
        <p:nvPicPr>
          <p:cNvPr id="11" name="Picture 10" descr="MT.ai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219" y="1905796"/>
            <a:ext cx="1885537" cy="12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id_plot_M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641" y="875105"/>
            <a:ext cx="6217124" cy="5558840"/>
          </a:xfrm>
          <a:prstGeom prst="rect">
            <a:avLst/>
          </a:prstGeom>
        </p:spPr>
      </p:pic>
      <p:pic>
        <p:nvPicPr>
          <p:cNvPr id="3" name="Picture 2" descr="MT.ai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81" y="5414540"/>
            <a:ext cx="1885537" cy="124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92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3_fMRI_Mode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02" y="1637146"/>
            <a:ext cx="8593792" cy="303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66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o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1250950"/>
            <a:ext cx="5524500" cy="4356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5167" y="79583"/>
            <a:ext cx="3965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smtClean="0"/>
              <a:t>Coherence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7619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vg_fits_li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1" y="254781"/>
            <a:ext cx="4504845" cy="667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96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vg_fits_li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1" y="254781"/>
            <a:ext cx="4504845" cy="6677770"/>
          </a:xfrm>
          <a:prstGeom prst="rect">
            <a:avLst/>
          </a:prstGeom>
        </p:spPr>
      </p:pic>
      <p:pic>
        <p:nvPicPr>
          <p:cNvPr id="3" name="Picture 2" descr="avg_fits_nak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446" y="254781"/>
            <a:ext cx="4521554" cy="670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86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vg_sensitivity_nak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08" y="1186900"/>
            <a:ext cx="8622396" cy="431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6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27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2346455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2692512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1393212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4523580"/>
            <a:ext cx="6573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/>
              <a:t>Prediction and comparison to a behavioral measure of visibility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6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13500000">
            <a:off x="2637442" y="3368699"/>
            <a:ext cx="890648" cy="890648"/>
            <a:chOff x="4849351" y="2820837"/>
            <a:chExt cx="890648" cy="890648"/>
          </a:xfrm>
        </p:grpSpPr>
        <p:sp>
          <p:nvSpPr>
            <p:cNvPr id="2" name="Oval 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>
              <a:stCxn id="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5400000">
            <a:off x="2046053" y="3744249"/>
            <a:ext cx="544352" cy="1204172"/>
            <a:chOff x="3760647" y="3167133"/>
            <a:chExt cx="544352" cy="1204172"/>
          </a:xfrm>
        </p:grpSpPr>
        <p:sp>
          <p:nvSpPr>
            <p:cNvPr id="4" name="Oval 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/>
            <p:cNvCxnSpPr>
              <a:stCxn id="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1093443" y="4514539"/>
            <a:ext cx="544352" cy="1204172"/>
            <a:chOff x="3760647" y="3167133"/>
            <a:chExt cx="544352" cy="1204172"/>
          </a:xfrm>
        </p:grpSpPr>
        <p:sp>
          <p:nvSpPr>
            <p:cNvPr id="11" name="Oval 1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1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5400000">
            <a:off x="1716143" y="1638761"/>
            <a:ext cx="544352" cy="1204172"/>
            <a:chOff x="3760647" y="3167133"/>
            <a:chExt cx="544352" cy="1204172"/>
          </a:xfrm>
        </p:grpSpPr>
        <p:sp>
          <p:nvSpPr>
            <p:cNvPr id="15" name="Oval 1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Arrow Connector 16"/>
            <p:cNvCxnSpPr>
              <a:stCxn id="1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2214321" y="573637"/>
            <a:ext cx="544352" cy="1204172"/>
            <a:chOff x="3760647" y="3167133"/>
            <a:chExt cx="544352" cy="1204172"/>
          </a:xfrm>
        </p:grpSpPr>
        <p:sp>
          <p:nvSpPr>
            <p:cNvPr id="19" name="Oval 18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>
              <a:stCxn id="19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 rot="5400000">
            <a:off x="3082766" y="2001457"/>
            <a:ext cx="544352" cy="1204172"/>
            <a:chOff x="3760647" y="3167133"/>
            <a:chExt cx="544352" cy="1204172"/>
          </a:xfrm>
        </p:grpSpPr>
        <p:sp>
          <p:nvSpPr>
            <p:cNvPr id="22" name="Oval 21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/>
            <p:cNvCxnSpPr>
              <a:stCxn id="22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5400000">
            <a:off x="2318229" y="5018568"/>
            <a:ext cx="544352" cy="1204172"/>
            <a:chOff x="3760647" y="3167133"/>
            <a:chExt cx="544352" cy="1204172"/>
          </a:xfrm>
        </p:grpSpPr>
        <p:sp>
          <p:nvSpPr>
            <p:cNvPr id="25" name="Oval 2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>
              <a:stCxn id="25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5400000">
            <a:off x="715535" y="759840"/>
            <a:ext cx="544352" cy="1204172"/>
            <a:chOff x="3760647" y="3167133"/>
            <a:chExt cx="544352" cy="1204172"/>
          </a:xfrm>
        </p:grpSpPr>
        <p:sp>
          <p:nvSpPr>
            <p:cNvPr id="28" name="Oval 27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>
              <a:stCxn id="28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5400000">
            <a:off x="2804772" y="14727"/>
            <a:ext cx="544352" cy="1204172"/>
            <a:chOff x="3760647" y="3167133"/>
            <a:chExt cx="544352" cy="1204172"/>
          </a:xfrm>
        </p:grpSpPr>
        <p:sp>
          <p:nvSpPr>
            <p:cNvPr id="31" name="Oval 30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>
              <a:stCxn id="31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 rot="5400000">
            <a:off x="2920315" y="5694203"/>
            <a:ext cx="544352" cy="1204172"/>
            <a:chOff x="3760647" y="3167133"/>
            <a:chExt cx="544352" cy="1204172"/>
          </a:xfrm>
        </p:grpSpPr>
        <p:sp>
          <p:nvSpPr>
            <p:cNvPr id="34" name="Oval 33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>
              <a:stCxn id="34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13500000">
            <a:off x="2797818" y="4596627"/>
            <a:ext cx="890648" cy="890648"/>
            <a:chOff x="4849351" y="2820837"/>
            <a:chExt cx="890648" cy="890648"/>
          </a:xfrm>
        </p:grpSpPr>
        <p:sp>
          <p:nvSpPr>
            <p:cNvPr id="37" name="Oval 36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>
              <a:stCxn id="37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13500000">
            <a:off x="529924" y="3613569"/>
            <a:ext cx="890648" cy="890648"/>
            <a:chOff x="4849351" y="2820837"/>
            <a:chExt cx="890648" cy="890648"/>
          </a:xfrm>
        </p:grpSpPr>
        <p:sp>
          <p:nvSpPr>
            <p:cNvPr id="40" name="Oval 39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Arrow Connector 40"/>
            <p:cNvCxnSpPr>
              <a:stCxn id="40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 rot="13500000">
            <a:off x="825427" y="244981"/>
            <a:ext cx="890648" cy="890648"/>
            <a:chOff x="4849351" y="2820837"/>
            <a:chExt cx="890648" cy="890648"/>
          </a:xfrm>
        </p:grpSpPr>
        <p:sp>
          <p:nvSpPr>
            <p:cNvPr id="43" name="Oval 42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>
              <a:stCxn id="43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 rot="13500000">
            <a:off x="2520376" y="1290719"/>
            <a:ext cx="890648" cy="890648"/>
            <a:chOff x="4849351" y="2820837"/>
            <a:chExt cx="890648" cy="890648"/>
          </a:xfrm>
        </p:grpSpPr>
        <p:sp>
          <p:nvSpPr>
            <p:cNvPr id="46" name="Oval 45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stCxn id="46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 rot="13500000">
            <a:off x="1019659" y="5821902"/>
            <a:ext cx="890648" cy="890648"/>
            <a:chOff x="4849351" y="2820837"/>
            <a:chExt cx="890648" cy="890648"/>
          </a:xfrm>
        </p:grpSpPr>
        <p:sp>
          <p:nvSpPr>
            <p:cNvPr id="49" name="Oval 48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>
              <a:stCxn id="49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3500000">
            <a:off x="1700078" y="2702454"/>
            <a:ext cx="890648" cy="890648"/>
            <a:chOff x="4849351" y="2820837"/>
            <a:chExt cx="890648" cy="890648"/>
          </a:xfrm>
        </p:grpSpPr>
        <p:sp>
          <p:nvSpPr>
            <p:cNvPr id="52" name="Oval 51"/>
            <p:cNvSpPr/>
            <p:nvPr/>
          </p:nvSpPr>
          <p:spPr>
            <a:xfrm>
              <a:off x="4849351" y="3167133"/>
              <a:ext cx="544352" cy="54435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>
              <a:stCxn id="52" idx="7"/>
            </p:cNvCxnSpPr>
            <p:nvPr/>
          </p:nvCxnSpPr>
          <p:spPr>
            <a:xfrm flipV="1">
              <a:off x="5313984" y="2820837"/>
              <a:ext cx="426015" cy="42601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 rot="5400000">
            <a:off x="675374" y="2143606"/>
            <a:ext cx="544352" cy="1204172"/>
            <a:chOff x="3760647" y="3167133"/>
            <a:chExt cx="544352" cy="1204172"/>
          </a:xfrm>
        </p:grpSpPr>
        <p:sp>
          <p:nvSpPr>
            <p:cNvPr id="55" name="Oval 54"/>
            <p:cNvSpPr/>
            <p:nvPr/>
          </p:nvSpPr>
          <p:spPr>
            <a:xfrm>
              <a:off x="3760647" y="3167133"/>
              <a:ext cx="544352" cy="54435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Arrow Connector 55"/>
            <p:cNvCxnSpPr>
              <a:stCxn id="56" idx="4"/>
            </p:cNvCxnSpPr>
            <p:nvPr/>
          </p:nvCxnSpPr>
          <p:spPr>
            <a:xfrm>
              <a:off x="4032823" y="3711485"/>
              <a:ext cx="0" cy="65982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 rot="10800000">
            <a:off x="5180687" y="215232"/>
            <a:ext cx="3611564" cy="6467569"/>
            <a:chOff x="497864" y="397381"/>
            <a:chExt cx="3611564" cy="6467569"/>
          </a:xfrm>
        </p:grpSpPr>
        <p:grpSp>
          <p:nvGrpSpPr>
            <p:cNvPr id="105" name="Group 104"/>
            <p:cNvGrpSpPr/>
            <p:nvPr/>
          </p:nvGrpSpPr>
          <p:grpSpPr>
            <a:xfrm rot="13500000">
              <a:off x="2789842" y="3521099"/>
              <a:ext cx="890648" cy="890648"/>
              <a:chOff x="4849351" y="2820837"/>
              <a:chExt cx="890647" cy="890648"/>
            </a:xfrm>
          </p:grpSpPr>
          <p:sp>
            <p:nvSpPr>
              <p:cNvPr id="106" name="Oval 105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7" name="Straight Arrow Connector 106"/>
              <p:cNvCxnSpPr>
                <a:stCxn id="105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Group 107"/>
            <p:cNvGrpSpPr/>
            <p:nvPr/>
          </p:nvGrpSpPr>
          <p:grpSpPr>
            <a:xfrm rot="5400000">
              <a:off x="2198453" y="3896649"/>
              <a:ext cx="544352" cy="1204172"/>
              <a:chOff x="3760647" y="3167133"/>
              <a:chExt cx="544352" cy="1204172"/>
            </a:xfrm>
          </p:grpSpPr>
          <p:sp>
            <p:nvSpPr>
              <p:cNvPr id="109" name="Oval 108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0" name="Straight Arrow Connector 109"/>
              <p:cNvCxnSpPr>
                <a:stCxn id="107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Group 110"/>
            <p:cNvGrpSpPr/>
            <p:nvPr/>
          </p:nvGrpSpPr>
          <p:grpSpPr>
            <a:xfrm rot="5400000">
              <a:off x="1245843" y="4666939"/>
              <a:ext cx="544352" cy="1204172"/>
              <a:chOff x="3760647" y="3167133"/>
              <a:chExt cx="544352" cy="1204172"/>
            </a:xfrm>
          </p:grpSpPr>
          <p:sp>
            <p:nvSpPr>
              <p:cNvPr id="112" name="Oval 111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3" name="Straight Arrow Connector 112"/>
              <p:cNvCxnSpPr>
                <a:stCxn id="114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/>
          </p:nvGrpSpPr>
          <p:grpSpPr>
            <a:xfrm rot="5400000">
              <a:off x="1868543" y="1791161"/>
              <a:ext cx="544352" cy="1204172"/>
              <a:chOff x="3760647" y="3167133"/>
              <a:chExt cx="544352" cy="1204172"/>
            </a:xfrm>
          </p:grpSpPr>
          <p:sp>
            <p:nvSpPr>
              <p:cNvPr id="115" name="Oval 114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6" name="Straight Arrow Connector 115"/>
              <p:cNvCxnSpPr>
                <a:stCxn id="118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17" name="Group 116"/>
            <p:cNvGrpSpPr/>
            <p:nvPr/>
          </p:nvGrpSpPr>
          <p:grpSpPr>
            <a:xfrm rot="5400000">
              <a:off x="2366721" y="726037"/>
              <a:ext cx="544352" cy="1204172"/>
              <a:chOff x="3760647" y="3167133"/>
              <a:chExt cx="544352" cy="1204172"/>
            </a:xfrm>
          </p:grpSpPr>
          <p:sp>
            <p:nvSpPr>
              <p:cNvPr id="118" name="Oval 117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9" name="Straight Arrow Connector 118"/>
              <p:cNvCxnSpPr>
                <a:stCxn id="122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0" name="Group 119"/>
            <p:cNvGrpSpPr/>
            <p:nvPr/>
          </p:nvGrpSpPr>
          <p:grpSpPr>
            <a:xfrm rot="5400000">
              <a:off x="3235166" y="2153857"/>
              <a:ext cx="544352" cy="1204172"/>
              <a:chOff x="3760647" y="3167133"/>
              <a:chExt cx="544352" cy="1204172"/>
            </a:xfrm>
          </p:grpSpPr>
          <p:sp>
            <p:nvSpPr>
              <p:cNvPr id="121" name="Oval 120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Arrow Connector 121"/>
              <p:cNvCxnSpPr>
                <a:stCxn id="125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Group 122"/>
            <p:cNvGrpSpPr/>
            <p:nvPr/>
          </p:nvGrpSpPr>
          <p:grpSpPr>
            <a:xfrm rot="5400000">
              <a:off x="2470629" y="5170968"/>
              <a:ext cx="544352" cy="1204172"/>
              <a:chOff x="3760647" y="3167133"/>
              <a:chExt cx="544352" cy="1204172"/>
            </a:xfrm>
          </p:grpSpPr>
          <p:sp>
            <p:nvSpPr>
              <p:cNvPr id="124" name="Oval 123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5" name="Straight Arrow Connector 124"/>
              <p:cNvCxnSpPr>
                <a:stCxn id="128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Group 125"/>
            <p:cNvGrpSpPr/>
            <p:nvPr/>
          </p:nvGrpSpPr>
          <p:grpSpPr>
            <a:xfrm rot="5400000">
              <a:off x="867935" y="912240"/>
              <a:ext cx="544352" cy="1204172"/>
              <a:chOff x="3760647" y="3167133"/>
              <a:chExt cx="544352" cy="1204172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8" name="Straight Arrow Connector 127"/>
              <p:cNvCxnSpPr>
                <a:stCxn id="131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Group 128"/>
            <p:cNvGrpSpPr/>
            <p:nvPr/>
          </p:nvGrpSpPr>
          <p:grpSpPr>
            <a:xfrm rot="5400000">
              <a:off x="2957172" y="167127"/>
              <a:ext cx="544352" cy="1204172"/>
              <a:chOff x="3760647" y="3167133"/>
              <a:chExt cx="544352" cy="1204172"/>
            </a:xfrm>
          </p:grpSpPr>
          <p:sp>
            <p:nvSpPr>
              <p:cNvPr id="130" name="Oval 129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1" name="Straight Arrow Connector 130"/>
              <p:cNvCxnSpPr>
                <a:stCxn id="134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Group 131"/>
            <p:cNvGrpSpPr/>
            <p:nvPr/>
          </p:nvGrpSpPr>
          <p:grpSpPr>
            <a:xfrm rot="5400000">
              <a:off x="3072715" y="5846603"/>
              <a:ext cx="544352" cy="1204172"/>
              <a:chOff x="3760647" y="3167133"/>
              <a:chExt cx="544352" cy="1204172"/>
            </a:xfrm>
          </p:grpSpPr>
          <p:sp>
            <p:nvSpPr>
              <p:cNvPr id="133" name="Oval 132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4" name="Straight Arrow Connector 133"/>
              <p:cNvCxnSpPr>
                <a:stCxn id="137" idx="4"/>
              </p:cNvCxnSpPr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Group 134"/>
            <p:cNvGrpSpPr/>
            <p:nvPr/>
          </p:nvGrpSpPr>
          <p:grpSpPr>
            <a:xfrm rot="13500000">
              <a:off x="2950218" y="4749027"/>
              <a:ext cx="890648" cy="890648"/>
              <a:chOff x="4849351" y="2820837"/>
              <a:chExt cx="890647" cy="890648"/>
            </a:xfrm>
          </p:grpSpPr>
          <p:sp>
            <p:nvSpPr>
              <p:cNvPr id="136" name="Oval 135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7" name="Straight Arrow Connector 136"/>
              <p:cNvCxnSpPr>
                <a:stCxn id="140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/>
            <p:cNvGrpSpPr/>
            <p:nvPr/>
          </p:nvGrpSpPr>
          <p:grpSpPr>
            <a:xfrm rot="13500000">
              <a:off x="682324" y="3765969"/>
              <a:ext cx="890648" cy="890648"/>
              <a:chOff x="4849351" y="2820837"/>
              <a:chExt cx="890647" cy="890648"/>
            </a:xfrm>
          </p:grpSpPr>
          <p:sp>
            <p:nvSpPr>
              <p:cNvPr id="139" name="Oval 138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0" name="Straight Arrow Connector 139"/>
              <p:cNvCxnSpPr>
                <a:stCxn id="143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1" name="Group 140"/>
            <p:cNvGrpSpPr/>
            <p:nvPr/>
          </p:nvGrpSpPr>
          <p:grpSpPr>
            <a:xfrm rot="13500000">
              <a:off x="977827" y="397381"/>
              <a:ext cx="890648" cy="890648"/>
              <a:chOff x="4849351" y="2820837"/>
              <a:chExt cx="890647" cy="890648"/>
            </a:xfrm>
          </p:grpSpPr>
          <p:sp>
            <p:nvSpPr>
              <p:cNvPr id="142" name="Oval 141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3" name="Straight Arrow Connector 142"/>
              <p:cNvCxnSpPr>
                <a:stCxn id="146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143"/>
            <p:cNvGrpSpPr/>
            <p:nvPr/>
          </p:nvGrpSpPr>
          <p:grpSpPr>
            <a:xfrm rot="13500000">
              <a:off x="2672776" y="1443119"/>
              <a:ext cx="890648" cy="890648"/>
              <a:chOff x="4849351" y="2820837"/>
              <a:chExt cx="890647" cy="890648"/>
            </a:xfrm>
          </p:grpSpPr>
          <p:sp>
            <p:nvSpPr>
              <p:cNvPr id="145" name="Oval 144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6" name="Straight Arrow Connector 145"/>
              <p:cNvCxnSpPr>
                <a:stCxn id="149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oup 146"/>
            <p:cNvGrpSpPr/>
            <p:nvPr/>
          </p:nvGrpSpPr>
          <p:grpSpPr>
            <a:xfrm rot="13500000">
              <a:off x="1172059" y="5974302"/>
              <a:ext cx="890648" cy="890648"/>
              <a:chOff x="4849351" y="2820837"/>
              <a:chExt cx="890647" cy="890648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9" name="Straight Arrow Connector 148"/>
              <p:cNvCxnSpPr>
                <a:stCxn id="152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Group 149"/>
            <p:cNvGrpSpPr/>
            <p:nvPr/>
          </p:nvGrpSpPr>
          <p:grpSpPr>
            <a:xfrm rot="13500000">
              <a:off x="1852478" y="2854854"/>
              <a:ext cx="890648" cy="890648"/>
              <a:chOff x="4849351" y="2820837"/>
              <a:chExt cx="890647" cy="890648"/>
            </a:xfrm>
          </p:grpSpPr>
          <p:sp>
            <p:nvSpPr>
              <p:cNvPr id="151" name="Oval 150"/>
              <p:cNvSpPr/>
              <p:nvPr/>
            </p:nvSpPr>
            <p:spPr>
              <a:xfrm>
                <a:off x="4849351" y="3167133"/>
                <a:ext cx="544352" cy="54435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2" name="Straight Arrow Connector 151"/>
              <p:cNvCxnSpPr>
                <a:stCxn id="155" idx="7"/>
              </p:cNvCxnSpPr>
              <p:nvPr/>
            </p:nvCxnSpPr>
            <p:spPr>
              <a:xfrm flipV="1">
                <a:off x="5313983" y="2820837"/>
                <a:ext cx="426015" cy="426015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3" name="Group 152"/>
            <p:cNvGrpSpPr/>
            <p:nvPr/>
          </p:nvGrpSpPr>
          <p:grpSpPr>
            <a:xfrm rot="5400000">
              <a:off x="827774" y="2296006"/>
              <a:ext cx="544352" cy="1204172"/>
              <a:chOff x="3760647" y="3167133"/>
              <a:chExt cx="544352" cy="1204172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3760647" y="3167133"/>
                <a:ext cx="544352" cy="5443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5" name="Straight Arrow Connector 154"/>
              <p:cNvCxnSpPr/>
              <p:nvPr/>
            </p:nvCxnSpPr>
            <p:spPr>
              <a:xfrm>
                <a:off x="4032823" y="3711485"/>
                <a:ext cx="0" cy="659820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8" name="Straight Connector 7"/>
          <p:cNvCxnSpPr/>
          <p:nvPr/>
        </p:nvCxnSpPr>
        <p:spPr>
          <a:xfrm>
            <a:off x="4572000" y="3030923"/>
            <a:ext cx="0" cy="7961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>
            <a:off x="4173279" y="3429000"/>
            <a:ext cx="79744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25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ehavMethods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67" y="1105198"/>
            <a:ext cx="8255335" cy="414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7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0" y="0"/>
            <a:ext cx="85755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85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g6_Behav_Mode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07" y="1732025"/>
            <a:ext cx="8419393" cy="295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45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 flipV="1">
            <a:off x="395862" y="329910"/>
            <a:ext cx="8230631" cy="60538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385517" y="5690944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935977" y="4486773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956423" y="4519762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506883" y="3315591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10834" y="3365075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061294" y="2160904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48751" y="2210388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7599211" y="1006217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38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2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ight_f2b_linear_sigm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80" y="623185"/>
            <a:ext cx="9144000" cy="550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35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/>
          <p:cNvSpPr/>
          <p:nvPr/>
        </p:nvSpPr>
        <p:spPr>
          <a:xfrm rot="14027738">
            <a:off x="3455399" y="-1746558"/>
            <a:ext cx="2194033" cy="10198549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395862" y="329910"/>
            <a:ext cx="8230631" cy="605384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385517" y="5690944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935977" y="4486773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956423" y="4519762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506883" y="3315591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10834" y="3365075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061294" y="2160904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48751" y="2210388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7599211" y="1006217"/>
            <a:ext cx="0" cy="12041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695229" y="5130444"/>
            <a:ext cx="39108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Sensitivity = Response / Noise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9881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ight_f2b_linear_sigma,poiss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1736"/>
            <a:ext cx="9352240" cy="562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64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385517" y="4249410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935977" y="2795861"/>
            <a:ext cx="0" cy="145354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935977" y="2795861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482530" y="1906379"/>
            <a:ext cx="0" cy="88948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10834" y="1906379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098104" y="1355831"/>
            <a:ext cx="0" cy="550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48751" y="1335169"/>
            <a:ext cx="15504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7629197" y="1039088"/>
            <a:ext cx="0" cy="29608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" name="Curved Connector 3"/>
          <p:cNvCxnSpPr/>
          <p:nvPr/>
        </p:nvCxnSpPr>
        <p:spPr>
          <a:xfrm flipV="1">
            <a:off x="-7076033" y="964868"/>
            <a:ext cx="15702526" cy="9781824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-566405" y="5663156"/>
            <a:ext cx="2780532" cy="18298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2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ight_f2b_explin_doublesigm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92248"/>
            <a:ext cx="9654081" cy="581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29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81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23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endParaRPr lang="en-US" dirty="0"/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AutoNum type="arabicPeriod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79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algn="ctr"/>
            <a:r>
              <a:rPr lang="en-US" dirty="0" smtClean="0"/>
              <a:t>Evidence for similar neural response functions to </a:t>
            </a:r>
            <a:r>
              <a:rPr lang="en-US" dirty="0" smtClean="0">
                <a:solidFill>
                  <a:schemeClr val="accent6"/>
                </a:solidFill>
              </a:rPr>
              <a:t>contrast</a:t>
            </a:r>
            <a:r>
              <a:rPr lang="en-US" dirty="0" smtClean="0"/>
              <a:t> and motion </a:t>
            </a:r>
            <a:r>
              <a:rPr lang="en-US" dirty="0" smtClean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Prediction and comparison to a behavioral measure of visibility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45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algn="ctr"/>
            <a:r>
              <a:rPr lang="en-US" dirty="0" smtClean="0"/>
              <a:t>Evidence for similar neural response functions to </a:t>
            </a:r>
            <a:r>
              <a:rPr lang="en-US" dirty="0" smtClean="0">
                <a:solidFill>
                  <a:schemeClr val="accent6"/>
                </a:solidFill>
              </a:rPr>
              <a:t>contrast</a:t>
            </a:r>
            <a:r>
              <a:rPr lang="en-US" dirty="0" smtClean="0"/>
              <a:t> and motion </a:t>
            </a:r>
            <a:r>
              <a:rPr lang="en-US" dirty="0" smtClean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dirty="0" smtClean="0"/>
              <a:t>Prediction and comparison to a behavioral measure of visibility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25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3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441761" y="1538380"/>
            <a:ext cx="1678678" cy="1765004"/>
            <a:chOff x="2612779" y="965200"/>
            <a:chExt cx="3011242" cy="3166095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2612779" y="160866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612779" y="3317865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612779" y="1638271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2612779" y="965200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945467" y="965200"/>
              <a:ext cx="1671354" cy="7852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45467" y="965200"/>
              <a:ext cx="0" cy="1709198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945467" y="2654270"/>
              <a:ext cx="1671354" cy="7852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284133" y="2422097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616821" y="1730346"/>
              <a:ext cx="0" cy="170919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4284133" y="1780078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4291333" y="3459672"/>
              <a:ext cx="1332688" cy="64346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612779" y="2654270"/>
              <a:ext cx="1332688" cy="64346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902854" y="1884437"/>
            <a:ext cx="2317015" cy="1826980"/>
            <a:chOff x="-1179331" y="2001168"/>
            <a:chExt cx="4957983" cy="3909398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79331" y="2001168"/>
              <a:ext cx="4957983" cy="3909398"/>
            </a:xfrm>
            <a:prstGeom prst="rect">
              <a:avLst/>
            </a:prstGeom>
          </p:spPr>
        </p:pic>
        <p:sp>
          <p:nvSpPr>
            <p:cNvPr id="30" name="Oval 29"/>
            <p:cNvSpPr/>
            <p:nvPr/>
          </p:nvSpPr>
          <p:spPr>
            <a:xfrm>
              <a:off x="1580480" y="2294461"/>
              <a:ext cx="1709198" cy="1709198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241361" y="585137"/>
            <a:ext cx="64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Goal: A </a:t>
            </a:r>
            <a:r>
              <a:rPr lang="en-US" b="1" dirty="0" smtClean="0"/>
              <a:t>single </a:t>
            </a:r>
            <a:r>
              <a:rPr lang="en-US" dirty="0" smtClean="0"/>
              <a:t>model of how voxels </a:t>
            </a:r>
            <a:r>
              <a:rPr lang="en-US" i="1" dirty="0" smtClean="0"/>
              <a:t>represent </a:t>
            </a:r>
            <a:r>
              <a:rPr lang="en-US" dirty="0" smtClean="0"/>
              <a:t>(encode) contrast and motion coherence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241360" y="3715505"/>
            <a:ext cx="65735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 smtClean="0"/>
              <a:t>Voxel representation as measured from cortical signals with fMRI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algn="ctr"/>
            <a:r>
              <a:rPr lang="en-US" dirty="0" smtClean="0"/>
              <a:t>Evidence for similar neural response functions to </a:t>
            </a:r>
            <a:r>
              <a:rPr lang="en-US" dirty="0" smtClean="0">
                <a:solidFill>
                  <a:schemeClr val="accent6"/>
                </a:solidFill>
              </a:rPr>
              <a:t>contrast</a:t>
            </a:r>
            <a:r>
              <a:rPr lang="en-US" dirty="0" smtClean="0"/>
              <a:t> and motion </a:t>
            </a:r>
            <a:r>
              <a:rPr lang="en-US" dirty="0" smtClean="0">
                <a:solidFill>
                  <a:schemeClr val="accent4"/>
                </a:solidFill>
              </a:rPr>
              <a:t>coherence</a:t>
            </a:r>
          </a:p>
          <a:p>
            <a:pPr marL="342900" indent="-342900" algn="ctr"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 startAt="2"/>
            </a:pPr>
            <a:r>
              <a:rPr lang="en-US" dirty="0" smtClean="0"/>
              <a:t>Prediction and comparison to a behavioral measure of visibility</a:t>
            </a:r>
          </a:p>
          <a:p>
            <a:pPr marL="342900" indent="-342900" algn="ctr">
              <a:buFont typeface="+mj-lt"/>
              <a:buAutoNum type="arabicPeriod" startAt="2"/>
            </a:pPr>
            <a:endParaRPr lang="en-US" dirty="0" smtClean="0"/>
          </a:p>
          <a:p>
            <a:pPr algn="ctr"/>
            <a:r>
              <a:rPr lang="en-US" dirty="0" smtClean="0"/>
              <a:t>Judgments of </a:t>
            </a:r>
            <a:r>
              <a:rPr lang="en-US" dirty="0" smtClean="0">
                <a:solidFill>
                  <a:schemeClr val="accent6"/>
                </a:solidFill>
              </a:rPr>
              <a:t>contrast</a:t>
            </a:r>
            <a:r>
              <a:rPr lang="en-US" dirty="0" smtClean="0"/>
              <a:t> and motion </a:t>
            </a:r>
            <a:r>
              <a:rPr lang="en-US" dirty="0" smtClean="0">
                <a:solidFill>
                  <a:schemeClr val="accent4"/>
                </a:solidFill>
              </a:rPr>
              <a:t>coherence</a:t>
            </a:r>
            <a:r>
              <a:rPr lang="en-US" dirty="0" smtClean="0"/>
              <a:t> appear to be read out from early visual cortex and MT in a similar way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4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32" y="3324777"/>
            <a:ext cx="3735854" cy="249056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56232" y="518058"/>
            <a:ext cx="23926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/>
              <a:t>Thanks! </a:t>
            </a:r>
            <a:endParaRPr lang="en-US" sz="5400" dirty="0"/>
          </a:p>
        </p:txBody>
      </p:sp>
      <p:sp>
        <p:nvSpPr>
          <p:cNvPr id="4" name="TextBox 3"/>
          <p:cNvSpPr txBox="1"/>
          <p:nvPr/>
        </p:nvSpPr>
        <p:spPr>
          <a:xfrm>
            <a:off x="508232" y="5948471"/>
            <a:ext cx="260560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Justin Gardner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5103628" y="1977656"/>
            <a:ext cx="32960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Funding?</a:t>
            </a:r>
          </a:p>
          <a:p>
            <a:endParaRPr lang="en-US" dirty="0"/>
          </a:p>
          <a:p>
            <a:r>
              <a:rPr lang="en-US" dirty="0" smtClean="0"/>
              <a:t>Other things?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36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903224" y="2408275"/>
            <a:ext cx="3757217" cy="1041991"/>
            <a:chOff x="1903224" y="2408275"/>
            <a:chExt cx="3757217" cy="1041991"/>
          </a:xfrm>
        </p:grpSpPr>
        <p:sp>
          <p:nvSpPr>
            <p:cNvPr id="4" name="Oval 3"/>
            <p:cNvSpPr/>
            <p:nvPr/>
          </p:nvSpPr>
          <p:spPr>
            <a:xfrm>
              <a:off x="1903224" y="2408275"/>
              <a:ext cx="1041991" cy="10419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>
              <a:stCxn id="4" idx="0"/>
            </p:cNvCxnSpPr>
            <p:nvPr/>
          </p:nvCxnSpPr>
          <p:spPr>
            <a:xfrm>
              <a:off x="2424220" y="2408275"/>
              <a:ext cx="3221665" cy="9516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4" idx="4"/>
            </p:cNvCxnSpPr>
            <p:nvPr/>
          </p:nvCxnSpPr>
          <p:spPr>
            <a:xfrm flipV="1">
              <a:off x="2424220" y="3359889"/>
              <a:ext cx="3236221" cy="9037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133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80821" cy="2429245"/>
          </a:xfrm>
          <a:prstGeom prst="rect">
            <a:avLst/>
          </a:prstGeom>
        </p:spPr>
      </p:pic>
      <p:pic>
        <p:nvPicPr>
          <p:cNvPr id="5" name="Picture 4" descr="neuron-black-and-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400" y="2785730"/>
            <a:ext cx="2804158" cy="12865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3" y="2214378"/>
            <a:ext cx="3098050" cy="244283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39104" y="1845046"/>
            <a:ext cx="327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Receptive field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903224" y="2408275"/>
            <a:ext cx="3757217" cy="1041991"/>
            <a:chOff x="1903224" y="2408275"/>
            <a:chExt cx="3757217" cy="1041991"/>
          </a:xfrm>
        </p:grpSpPr>
        <p:sp>
          <p:nvSpPr>
            <p:cNvPr id="17" name="Oval 16"/>
            <p:cNvSpPr/>
            <p:nvPr/>
          </p:nvSpPr>
          <p:spPr>
            <a:xfrm>
              <a:off x="1903224" y="2408275"/>
              <a:ext cx="1041991" cy="104199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/>
            <p:cNvCxnSpPr>
              <a:stCxn id="18" idx="0"/>
            </p:cNvCxnSpPr>
            <p:nvPr/>
          </p:nvCxnSpPr>
          <p:spPr>
            <a:xfrm>
              <a:off x="2424220" y="2408275"/>
              <a:ext cx="3221665" cy="95161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stCxn id="18" idx="4"/>
            </p:cNvCxnSpPr>
            <p:nvPr/>
          </p:nvCxnSpPr>
          <p:spPr>
            <a:xfrm flipV="1">
              <a:off x="2424220" y="3359889"/>
              <a:ext cx="3236221" cy="9037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942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4695</TotalTime>
  <Words>623</Words>
  <Application>Microsoft Macintosh PowerPoint</Application>
  <PresentationFormat>On-screen Show (4:3)</PresentationFormat>
  <Paragraphs>130</Paragraphs>
  <Slides>71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4" baseType="lpstr">
      <vt:lpstr>Calibri</vt:lpstr>
      <vt:lpstr>Arial</vt:lpstr>
      <vt:lpstr>Office Theme</vt:lpstr>
      <vt:lpstr>A common neural basis for  contrast and motion coherence discrimination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Cortical representations of contrast and motion coherence in visual cortex</dc:title>
  <dc:creator>Dan</dc:creator>
  <cp:lastModifiedBy>Dan Birman</cp:lastModifiedBy>
  <cp:revision>64</cp:revision>
  <dcterms:created xsi:type="dcterms:W3CDTF">2017-05-13T19:13:39Z</dcterms:created>
  <dcterms:modified xsi:type="dcterms:W3CDTF">2017-05-21T21:39:16Z</dcterms:modified>
</cp:coreProperties>
</file>

<file path=docProps/thumbnail.jpeg>
</file>